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13"/>
  </p:notesMasterIdLst>
  <p:handoutMasterIdLst>
    <p:handoutMasterId r:id="rId14"/>
  </p:handoutMasterIdLst>
  <p:sldIdLst>
    <p:sldId id="406" r:id="rId2"/>
    <p:sldId id="434" r:id="rId3"/>
    <p:sldId id="435" r:id="rId4"/>
    <p:sldId id="436" r:id="rId5"/>
    <p:sldId id="437" r:id="rId6"/>
    <p:sldId id="461" r:id="rId7"/>
    <p:sldId id="438" r:id="rId8"/>
    <p:sldId id="439" r:id="rId9"/>
    <p:sldId id="445" r:id="rId10"/>
    <p:sldId id="441" r:id="rId11"/>
    <p:sldId id="442" r:id="rId12"/>
  </p:sldIdLst>
  <p:sldSz cx="9105900" cy="6832600"/>
  <p:notesSz cx="7023100" cy="9334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SimSun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SimSun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SimSun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SimSun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SimSun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SimSun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SimSun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SimSun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SimSun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00FF"/>
    <a:srgbClr val="00FFFF"/>
    <a:srgbClr val="0000FF"/>
    <a:srgbClr val="00FF00"/>
    <a:srgbClr val="FF0000"/>
    <a:srgbClr val="FFFF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492" autoAdjust="0"/>
  </p:normalViewPr>
  <p:slideViewPr>
    <p:cSldViewPr snapToGrid="0">
      <p:cViewPr>
        <p:scale>
          <a:sx n="79" d="100"/>
          <a:sy n="79" d="100"/>
        </p:scale>
        <p:origin x="-1158" y="-54"/>
      </p:cViewPr>
      <p:guideLst>
        <p:guide orient="horz" pos="2152"/>
        <p:guide pos="28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26695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47725" y="4437063"/>
            <a:ext cx="5327650" cy="3937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noProof="0" smtClean="0"/>
              <a:t>Click to edit Master notes styles</a:t>
            </a:r>
          </a:p>
          <a:p>
            <a:pPr lvl="1"/>
            <a:r>
              <a:rPr lang="en-US" altLang="zh-CN" noProof="0" smtClean="0"/>
              <a:t>Second Level</a:t>
            </a:r>
          </a:p>
          <a:p>
            <a:pPr lvl="2"/>
            <a:r>
              <a:rPr lang="en-US" altLang="zh-CN" noProof="0" smtClean="0"/>
              <a:t>Third Level</a:t>
            </a:r>
          </a:p>
          <a:p>
            <a:pPr lvl="3"/>
            <a:r>
              <a:rPr lang="en-US" altLang="zh-CN" noProof="0" smtClean="0"/>
              <a:t>Fourth Level</a:t>
            </a:r>
          </a:p>
          <a:p>
            <a:pPr lvl="4"/>
            <a:r>
              <a:rPr lang="en-US" altLang="zh-CN" noProof="0" smtClean="0"/>
              <a:t>Fifth Level</a:t>
            </a:r>
          </a:p>
        </p:txBody>
      </p:sp>
      <p:sp>
        <p:nvSpPr>
          <p:cNvPr id="2253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33500" y="814388"/>
            <a:ext cx="4357688" cy="32702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41727381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SimSun" pitchFamily="2" charset="-122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SimSun" pitchFamily="2" charset="-122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SimSun" pitchFamily="2" charset="-122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SimSun" pitchFamily="2" charset="-122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SimSun" pitchFamily="2" charset="-122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977531" y="8865862"/>
            <a:ext cx="3043979" cy="467044"/>
          </a:xfrm>
          <a:prstGeom prst="rect">
            <a:avLst/>
          </a:prstGeom>
          <a:noFill/>
        </p:spPr>
        <p:txBody>
          <a:bodyPr lIns="91723" tIns="45862" rIns="91723" bIns="45862"/>
          <a:lstStyle/>
          <a:p>
            <a:fld id="{88F49CE4-5030-453A-B5AE-55262A44D518}" type="slidenum">
              <a:rPr lang="ar-SA"/>
              <a:pPr/>
              <a:t>5</a:t>
            </a:fld>
            <a:endParaRPr lang="en-US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35141" y="4437713"/>
            <a:ext cx="5152818" cy="3932414"/>
          </a:xfrm>
          <a:noFill/>
          <a:ln/>
        </p:spPr>
        <p:txBody>
          <a:bodyPr lIns="90610" tIns="44510" rIns="90610" bIns="44510"/>
          <a:lstStyle/>
          <a:p>
            <a:pPr eaLnBrk="1" hangingPunct="1"/>
            <a:endParaRPr lang="fr-FR" smtClean="0"/>
          </a:p>
        </p:txBody>
      </p:sp>
      <p:sp>
        <p:nvSpPr>
          <p:cNvPr id="15364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39850" y="815975"/>
            <a:ext cx="4349750" cy="3265488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977531" y="8865862"/>
            <a:ext cx="3043979" cy="467044"/>
          </a:xfrm>
          <a:prstGeom prst="rect">
            <a:avLst/>
          </a:prstGeom>
          <a:noFill/>
        </p:spPr>
        <p:txBody>
          <a:bodyPr lIns="91723" tIns="45862" rIns="91723" bIns="45862"/>
          <a:lstStyle/>
          <a:p>
            <a:fld id="{BAF8752F-F1B9-4DB9-870B-8ABD5981E820}" type="slidenum">
              <a:rPr lang="ar-SA"/>
              <a:pPr/>
              <a:t>7</a:t>
            </a:fld>
            <a:endParaRPr lang="en-US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35141" y="4437713"/>
            <a:ext cx="5152818" cy="3932414"/>
          </a:xfrm>
          <a:noFill/>
          <a:ln/>
        </p:spPr>
        <p:txBody>
          <a:bodyPr lIns="90610" tIns="44510" rIns="90610" bIns="44510"/>
          <a:lstStyle/>
          <a:p>
            <a:pPr eaLnBrk="1" hangingPunct="1"/>
            <a:endParaRPr lang="fr-FR" smtClean="0"/>
          </a:p>
        </p:txBody>
      </p:sp>
      <p:sp>
        <p:nvSpPr>
          <p:cNvPr id="16388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39850" y="815975"/>
            <a:ext cx="4349750" cy="3265488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977531" y="8865862"/>
            <a:ext cx="3043979" cy="467044"/>
          </a:xfrm>
          <a:prstGeom prst="rect">
            <a:avLst/>
          </a:prstGeom>
          <a:noFill/>
        </p:spPr>
        <p:txBody>
          <a:bodyPr lIns="91723" tIns="45862" rIns="91723" bIns="45862"/>
          <a:lstStyle/>
          <a:p>
            <a:fld id="{BD57A455-9453-4552-BD9D-E6D751749592}" type="slidenum">
              <a:rPr lang="ar-SA"/>
              <a:pPr/>
              <a:t>8</a:t>
            </a:fld>
            <a:endParaRPr lang="en-US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35141" y="4437713"/>
            <a:ext cx="5152818" cy="3932414"/>
          </a:xfrm>
          <a:noFill/>
          <a:ln/>
        </p:spPr>
        <p:txBody>
          <a:bodyPr lIns="90610" tIns="44510" rIns="90610" bIns="44510"/>
          <a:lstStyle/>
          <a:p>
            <a:pPr eaLnBrk="1" hangingPunct="1"/>
            <a:endParaRPr lang="fr-FR" smtClean="0"/>
          </a:p>
        </p:txBody>
      </p:sp>
      <p:sp>
        <p:nvSpPr>
          <p:cNvPr id="17412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39850" y="815975"/>
            <a:ext cx="4349750" cy="3265488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977531" y="8865862"/>
            <a:ext cx="3043979" cy="467044"/>
          </a:xfrm>
          <a:prstGeom prst="rect">
            <a:avLst/>
          </a:prstGeom>
          <a:noFill/>
        </p:spPr>
        <p:txBody>
          <a:bodyPr lIns="91723" tIns="45862" rIns="91723" bIns="45862"/>
          <a:lstStyle/>
          <a:p>
            <a:fld id="{BD57A455-9453-4552-BD9D-E6D751749592}" type="slidenum">
              <a:rPr lang="ar-SA"/>
              <a:pPr/>
              <a:t>9</a:t>
            </a:fld>
            <a:endParaRPr lang="en-US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35141" y="4437713"/>
            <a:ext cx="5152818" cy="3932414"/>
          </a:xfrm>
          <a:noFill/>
          <a:ln/>
        </p:spPr>
        <p:txBody>
          <a:bodyPr lIns="90610" tIns="44510" rIns="90610" bIns="44510"/>
          <a:lstStyle/>
          <a:p>
            <a:pPr eaLnBrk="1" hangingPunct="1"/>
            <a:endParaRPr lang="fr-FR" smtClean="0"/>
          </a:p>
        </p:txBody>
      </p:sp>
      <p:sp>
        <p:nvSpPr>
          <p:cNvPr id="17412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39850" y="815975"/>
            <a:ext cx="4349750" cy="3265488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977531" y="8865862"/>
            <a:ext cx="3043979" cy="467044"/>
          </a:xfrm>
          <a:prstGeom prst="rect">
            <a:avLst/>
          </a:prstGeom>
          <a:noFill/>
        </p:spPr>
        <p:txBody>
          <a:bodyPr lIns="91723" tIns="45862" rIns="91723" bIns="45862"/>
          <a:lstStyle/>
          <a:p>
            <a:fld id="{BFA23A8E-B254-4AD6-8C4E-9D851EBFBBC0}" type="slidenum">
              <a:rPr lang="ar-SA"/>
              <a:pPr/>
              <a:t>10</a:t>
            </a:fld>
            <a:endParaRPr lang="en-US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35141" y="4437713"/>
            <a:ext cx="5152818" cy="3932414"/>
          </a:xfrm>
          <a:noFill/>
          <a:ln/>
        </p:spPr>
        <p:txBody>
          <a:bodyPr lIns="90610" tIns="44510" rIns="90610" bIns="44510"/>
          <a:lstStyle/>
          <a:p>
            <a:pPr eaLnBrk="1" hangingPunct="1"/>
            <a:endParaRPr lang="fr-FR" smtClean="0"/>
          </a:p>
        </p:txBody>
      </p:sp>
      <p:sp>
        <p:nvSpPr>
          <p:cNvPr id="19460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39850" y="815975"/>
            <a:ext cx="4349750" cy="3265488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977531" y="8865862"/>
            <a:ext cx="3043979" cy="467044"/>
          </a:xfrm>
          <a:prstGeom prst="rect">
            <a:avLst/>
          </a:prstGeom>
          <a:noFill/>
        </p:spPr>
        <p:txBody>
          <a:bodyPr lIns="91723" tIns="45862" rIns="91723" bIns="45862"/>
          <a:lstStyle/>
          <a:p>
            <a:fld id="{20D49328-069E-419A-95B0-A62061FAAC35}" type="slidenum">
              <a:rPr lang="ar-SA"/>
              <a:pPr/>
              <a:t>11</a:t>
            </a:fld>
            <a:endParaRPr lang="en-US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35141" y="4437713"/>
            <a:ext cx="5152818" cy="3932414"/>
          </a:xfrm>
          <a:noFill/>
          <a:ln/>
        </p:spPr>
        <p:txBody>
          <a:bodyPr lIns="90610" tIns="44510" rIns="90610" bIns="44510"/>
          <a:lstStyle/>
          <a:p>
            <a:pPr eaLnBrk="1" hangingPunct="1"/>
            <a:endParaRPr lang="fr-FR" smtClean="0"/>
          </a:p>
        </p:txBody>
      </p:sp>
      <p:sp>
        <p:nvSpPr>
          <p:cNvPr id="20484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39850" y="815975"/>
            <a:ext cx="4349750" cy="3265488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3209925" y="303213"/>
            <a:ext cx="11860213" cy="4706937"/>
            <a:chOff x="-2030" y="192"/>
            <a:chExt cx="7502" cy="2976"/>
          </a:xfrm>
        </p:grpSpPr>
        <p:sp>
          <p:nvSpPr>
            <p:cNvPr id="5" name="Line 3"/>
            <p:cNvSpPr>
              <a:spLocks noChangeShapeType="1"/>
            </p:cNvSpPr>
            <p:nvPr/>
          </p:nvSpPr>
          <p:spPr bwMode="auto">
            <a:xfrm>
              <a:off x="912" y="1584"/>
              <a:ext cx="45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auto">
            <a:xfrm>
              <a:off x="-1584" y="864"/>
              <a:ext cx="2306" cy="2304"/>
            </a:xfrm>
            <a:custGeom>
              <a:avLst/>
              <a:gdLst>
                <a:gd name="G0" fmla="+- 12083 0 0"/>
                <a:gd name="G1" fmla="+- -3200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44083" y="2368"/>
                </a:cxn>
                <a:cxn ang="0">
                  <a:pos x="64000" y="32000"/>
                </a:cxn>
                <a:cxn ang="0">
                  <a:pos x="44083" y="61631"/>
                </a:cxn>
                <a:cxn ang="0">
                  <a:pos x="44083" y="61631"/>
                </a:cxn>
                <a:cxn ang="0">
                  <a:pos x="44082" y="61631"/>
                </a:cxn>
                <a:cxn ang="0">
                  <a:pos x="44083" y="61632"/>
                </a:cxn>
                <a:cxn ang="0">
                  <a:pos x="44083" y="2368"/>
                </a:cxn>
                <a:cxn ang="0">
                  <a:pos x="44082" y="2368"/>
                </a:cxn>
                <a:cxn ang="0">
                  <a:pos x="44083" y="2368"/>
                </a:cxn>
              </a:cxnLst>
              <a:rect l="T13" t="T15" r="T17" b="T19"/>
              <a:pathLst>
                <a:path w="64000" h="64000">
                  <a:moveTo>
                    <a:pt x="44083" y="2368"/>
                  </a:moveTo>
                  <a:cubicBezTo>
                    <a:pt x="56127" y="7280"/>
                    <a:pt x="64000" y="18993"/>
                    <a:pt x="64000" y="32000"/>
                  </a:cubicBezTo>
                  <a:cubicBezTo>
                    <a:pt x="64000" y="45006"/>
                    <a:pt x="56127" y="56719"/>
                    <a:pt x="44083" y="61631"/>
                  </a:cubicBezTo>
                  <a:cubicBezTo>
                    <a:pt x="44082" y="61631"/>
                    <a:pt x="44082" y="61631"/>
                    <a:pt x="44082" y="61631"/>
                  </a:cubicBezTo>
                  <a:lnTo>
                    <a:pt x="44083" y="61632"/>
                  </a:lnTo>
                  <a:lnTo>
                    <a:pt x="44083" y="2368"/>
                  </a:lnTo>
                  <a:lnTo>
                    <a:pt x="44082" y="2368"/>
                  </a:lnTo>
                  <a:cubicBezTo>
                    <a:pt x="44082" y="2368"/>
                    <a:pt x="44082" y="2368"/>
                    <a:pt x="44083" y="2368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lIns="91063" tIns="45532" rIns="91063" bIns="45532"/>
            <a:lstStyle/>
            <a:p>
              <a:pPr defTabSz="911225">
                <a:defRPr/>
              </a:pPr>
              <a:endParaRPr lang="en-GB" sz="2400">
                <a:latin typeface="Times New Roman" pitchFamily="18" charset="0"/>
              </a:endParaRPr>
            </a:p>
          </p:txBody>
        </p:sp>
        <p:sp>
          <p:nvSpPr>
            <p:cNvPr id="7" name="AutoShape 5"/>
            <p:cNvSpPr>
              <a:spLocks noChangeArrowheads="1"/>
            </p:cNvSpPr>
            <p:nvPr/>
          </p:nvSpPr>
          <p:spPr bwMode="auto">
            <a:xfrm>
              <a:off x="-2030" y="192"/>
              <a:ext cx="2544" cy="2544"/>
            </a:xfrm>
            <a:custGeom>
              <a:avLst/>
              <a:gdLst>
                <a:gd name="G0" fmla="+- 18994 0 0"/>
                <a:gd name="G1" fmla="+- -30013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994" y="6246"/>
                </a:cxn>
                <a:cxn ang="0">
                  <a:pos x="64000" y="32000"/>
                </a:cxn>
                <a:cxn ang="0">
                  <a:pos x="50994" y="57753"/>
                </a:cxn>
                <a:cxn ang="0">
                  <a:pos x="50994" y="57753"/>
                </a:cxn>
                <a:cxn ang="0">
                  <a:pos x="50993" y="57753"/>
                </a:cxn>
                <a:cxn ang="0">
                  <a:pos x="50994" y="57754"/>
                </a:cxn>
                <a:cxn ang="0">
                  <a:pos x="50994" y="6246"/>
                </a:cxn>
                <a:cxn ang="0">
                  <a:pos x="50993" y="6246"/>
                </a:cxn>
                <a:cxn ang="0">
                  <a:pos x="50994" y="6246"/>
                </a:cxn>
              </a:cxnLst>
              <a:rect l="T13" t="T15" r="T17" b="T19"/>
              <a:pathLst>
                <a:path w="64000" h="64000">
                  <a:moveTo>
                    <a:pt x="50994" y="6246"/>
                  </a:moveTo>
                  <a:cubicBezTo>
                    <a:pt x="59172" y="12279"/>
                    <a:pt x="64000" y="21837"/>
                    <a:pt x="64000" y="32000"/>
                  </a:cubicBezTo>
                  <a:cubicBezTo>
                    <a:pt x="64000" y="42162"/>
                    <a:pt x="59172" y="51720"/>
                    <a:pt x="50994" y="57753"/>
                  </a:cubicBezTo>
                  <a:cubicBezTo>
                    <a:pt x="50993" y="57753"/>
                    <a:pt x="50993" y="57753"/>
                    <a:pt x="50993" y="57753"/>
                  </a:cubicBezTo>
                  <a:lnTo>
                    <a:pt x="50994" y="57754"/>
                  </a:lnTo>
                  <a:lnTo>
                    <a:pt x="50994" y="6246"/>
                  </a:lnTo>
                  <a:lnTo>
                    <a:pt x="50993" y="6246"/>
                  </a:lnTo>
                  <a:cubicBezTo>
                    <a:pt x="50993" y="6246"/>
                    <a:pt x="50993" y="6246"/>
                    <a:pt x="50994" y="6246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 lIns="91063" tIns="45532" rIns="91063" bIns="45532"/>
            <a:lstStyle/>
            <a:p>
              <a:pPr defTabSz="911225">
                <a:defRPr/>
              </a:pPr>
              <a:endParaRPr lang="en-GB">
                <a:latin typeface="Arial" charset="0"/>
              </a:endParaRPr>
            </a:p>
          </p:txBody>
        </p:sp>
      </p:grpSp>
      <p:sp>
        <p:nvSpPr>
          <p:cNvPr id="431110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436688" y="982663"/>
            <a:ext cx="7208837" cy="143827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431111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436688" y="3414713"/>
            <a:ext cx="7208837" cy="174625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20F52A-9F90-447B-9248-C3CA75B1E873}" type="slidenum">
              <a:rPr lang="ar-SA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DFB667-4DAA-46D4-8426-E9B1EC1180B3}" type="slidenum">
              <a:rPr lang="ar-SA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26250" y="300038"/>
            <a:ext cx="1820863" cy="56197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63663" y="300038"/>
            <a:ext cx="5310187" cy="56197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BA235B-169D-4CF0-9D57-3319FDE444BE}" type="slidenum">
              <a:rPr lang="ar-SA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3EDFC2-2079-4340-A6EC-2BA640F491B2}" type="slidenum">
              <a:rPr lang="ar-SA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138" y="4391025"/>
            <a:ext cx="7740650" cy="13573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9138" y="2895600"/>
            <a:ext cx="7740650" cy="149542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64134C-675D-4C45-806B-12CFBECE976D}" type="slidenum">
              <a:rPr lang="ar-SA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63663" y="1820863"/>
            <a:ext cx="3565525" cy="4098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1588" y="1820863"/>
            <a:ext cx="3565525" cy="4098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069E1B-0029-42E2-91E2-D89486C2F53B}" type="slidenum">
              <a:rPr lang="ar-SA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273050"/>
            <a:ext cx="8194675" cy="11398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5613" y="1528763"/>
            <a:ext cx="4022725" cy="6381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5613" y="2166938"/>
            <a:ext cx="4022725" cy="3937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5975" y="1528763"/>
            <a:ext cx="4024313" cy="6381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5975" y="2166938"/>
            <a:ext cx="4024313" cy="3937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0D651B2-4100-4755-8218-21AD686F5884}" type="slidenum">
              <a:rPr lang="ar-SA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A3E0FE-16EE-4D0E-9749-D8B090775F24}" type="slidenum">
              <a:rPr lang="ar-SA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31E98C-1C97-4265-87F4-1DBEBF1A3ADB}" type="slidenum">
              <a:rPr lang="ar-SA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271463"/>
            <a:ext cx="2995612" cy="115887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60763" y="271463"/>
            <a:ext cx="5089525" cy="58324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5613" y="1430338"/>
            <a:ext cx="2995612" cy="46736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335826-4420-458C-B9B6-A4DD3B40685F}" type="slidenum">
              <a:rPr lang="ar-SA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4350" y="4783138"/>
            <a:ext cx="5464175" cy="563562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84350" y="611188"/>
            <a:ext cx="5464175" cy="40989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84350" y="5346700"/>
            <a:ext cx="5464175" cy="8032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F149A3-FDFA-4CCA-BAC2-460B1AE75E54}" type="slidenum">
              <a:rPr lang="ar-SA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3225800" y="0"/>
            <a:ext cx="11876088" cy="3795713"/>
            <a:chOff x="-2040" y="0"/>
            <a:chExt cx="7512" cy="2400"/>
          </a:xfrm>
        </p:grpSpPr>
        <p:sp>
          <p:nvSpPr>
            <p:cNvPr id="430083" name="AutoShape 3"/>
            <p:cNvSpPr>
              <a:spLocks noChangeArrowheads="1"/>
            </p:cNvSpPr>
            <p:nvPr/>
          </p:nvSpPr>
          <p:spPr bwMode="auto">
            <a:xfrm>
              <a:off x="-2040" y="432"/>
              <a:ext cx="2592" cy="1968"/>
            </a:xfrm>
            <a:custGeom>
              <a:avLst/>
              <a:gdLst>
                <a:gd name="G0" fmla="+- 18296 0 0"/>
                <a:gd name="G1" fmla="+- -30880 0 0"/>
                <a:gd name="G2" fmla="+- 31512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296" y="5746"/>
                </a:cxn>
                <a:cxn ang="0">
                  <a:pos x="64000" y="32000"/>
                </a:cxn>
                <a:cxn ang="0">
                  <a:pos x="50296" y="58253"/>
                </a:cxn>
                <a:cxn ang="0">
                  <a:pos x="50296" y="58253"/>
                </a:cxn>
                <a:cxn ang="0">
                  <a:pos x="50295" y="58253"/>
                </a:cxn>
                <a:cxn ang="0">
                  <a:pos x="50296" y="58254"/>
                </a:cxn>
                <a:cxn ang="0">
                  <a:pos x="50296" y="5746"/>
                </a:cxn>
                <a:cxn ang="0">
                  <a:pos x="50295" y="5746"/>
                </a:cxn>
                <a:cxn ang="0">
                  <a:pos x="50296" y="5746"/>
                </a:cxn>
              </a:cxnLst>
              <a:rect l="T13" t="T15" r="T17" b="T19"/>
              <a:pathLst>
                <a:path w="64000" h="64000">
                  <a:moveTo>
                    <a:pt x="50296" y="5746"/>
                  </a:moveTo>
                  <a:cubicBezTo>
                    <a:pt x="58882" y="11730"/>
                    <a:pt x="64000" y="21534"/>
                    <a:pt x="64000" y="32000"/>
                  </a:cubicBezTo>
                  <a:cubicBezTo>
                    <a:pt x="64000" y="42465"/>
                    <a:pt x="58882" y="52269"/>
                    <a:pt x="50296" y="58253"/>
                  </a:cubicBezTo>
                  <a:cubicBezTo>
                    <a:pt x="50296" y="58253"/>
                    <a:pt x="50296" y="58253"/>
                    <a:pt x="50295" y="58253"/>
                  </a:cubicBezTo>
                  <a:lnTo>
                    <a:pt x="50296" y="58254"/>
                  </a:lnTo>
                  <a:lnTo>
                    <a:pt x="50296" y="5746"/>
                  </a:lnTo>
                  <a:lnTo>
                    <a:pt x="50295" y="5746"/>
                  </a:lnTo>
                  <a:cubicBezTo>
                    <a:pt x="50296" y="5746"/>
                    <a:pt x="50296" y="5746"/>
                    <a:pt x="50296" y="5746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lIns="91063" tIns="45532" rIns="91063" bIns="45532"/>
            <a:lstStyle/>
            <a:p>
              <a:pPr defTabSz="911225">
                <a:defRPr/>
              </a:pPr>
              <a:endParaRPr lang="en-GB" sz="2400">
                <a:latin typeface="Times New Roman" pitchFamily="18" charset="0"/>
              </a:endParaRPr>
            </a:p>
          </p:txBody>
        </p:sp>
        <p:sp>
          <p:nvSpPr>
            <p:cNvPr id="430084" name="AutoShape 4"/>
            <p:cNvSpPr>
              <a:spLocks noChangeArrowheads="1"/>
            </p:cNvSpPr>
            <p:nvPr/>
          </p:nvSpPr>
          <p:spPr bwMode="auto">
            <a:xfrm>
              <a:off x="-1528" y="0"/>
              <a:ext cx="1949" cy="1987"/>
            </a:xfrm>
            <a:custGeom>
              <a:avLst/>
              <a:gdLst>
                <a:gd name="G0" fmla="+- 18077 0 0"/>
                <a:gd name="G1" fmla="+- -3088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077" y="5595"/>
                </a:cxn>
                <a:cxn ang="0">
                  <a:pos x="64000" y="32000"/>
                </a:cxn>
                <a:cxn ang="0">
                  <a:pos x="50077" y="58404"/>
                </a:cxn>
                <a:cxn ang="0">
                  <a:pos x="50077" y="58404"/>
                </a:cxn>
                <a:cxn ang="0">
                  <a:pos x="50076" y="58404"/>
                </a:cxn>
                <a:cxn ang="0">
                  <a:pos x="50077" y="58405"/>
                </a:cxn>
                <a:cxn ang="0">
                  <a:pos x="50077" y="5595"/>
                </a:cxn>
                <a:cxn ang="0">
                  <a:pos x="50076" y="5595"/>
                </a:cxn>
                <a:cxn ang="0">
                  <a:pos x="50077" y="5595"/>
                </a:cxn>
              </a:cxnLst>
              <a:rect l="T13" t="T15" r="T17" b="T19"/>
              <a:pathLst>
                <a:path w="64000" h="64000">
                  <a:moveTo>
                    <a:pt x="50077" y="5595"/>
                  </a:moveTo>
                  <a:cubicBezTo>
                    <a:pt x="58790" y="11560"/>
                    <a:pt x="64000" y="21440"/>
                    <a:pt x="64000" y="32000"/>
                  </a:cubicBezTo>
                  <a:cubicBezTo>
                    <a:pt x="64000" y="42559"/>
                    <a:pt x="58790" y="52439"/>
                    <a:pt x="50077" y="58404"/>
                  </a:cubicBezTo>
                  <a:cubicBezTo>
                    <a:pt x="50077" y="58404"/>
                    <a:pt x="50077" y="58404"/>
                    <a:pt x="50076" y="58404"/>
                  </a:cubicBezTo>
                  <a:lnTo>
                    <a:pt x="50077" y="58405"/>
                  </a:lnTo>
                  <a:lnTo>
                    <a:pt x="50077" y="5595"/>
                  </a:lnTo>
                  <a:lnTo>
                    <a:pt x="50076" y="5595"/>
                  </a:lnTo>
                  <a:cubicBezTo>
                    <a:pt x="50077" y="5595"/>
                    <a:pt x="50077" y="5595"/>
                    <a:pt x="50077" y="5595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 lIns="91063" tIns="45532" rIns="91063" bIns="45532"/>
            <a:lstStyle/>
            <a:p>
              <a:pPr defTabSz="911225"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430085" name="Line 5"/>
            <p:cNvSpPr>
              <a:spLocks noChangeShapeType="1"/>
            </p:cNvSpPr>
            <p:nvPr/>
          </p:nvSpPr>
          <p:spPr bwMode="auto">
            <a:xfrm>
              <a:off x="864" y="960"/>
              <a:ext cx="46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363663" y="300038"/>
            <a:ext cx="728345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63" tIns="45532" rIns="91063" bIns="45532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63663" y="1820863"/>
            <a:ext cx="7283450" cy="409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63" tIns="45532" rIns="91063" bIns="4553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43008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5613" y="6224588"/>
            <a:ext cx="2124075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63" tIns="45532" rIns="91063" bIns="45532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3008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11500" y="6224588"/>
            <a:ext cx="2882900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63" tIns="45532" rIns="91063" bIns="45532" numCol="1" anchor="b" anchorCtr="0" compatLnSpc="1">
            <a:prstTxWarp prst="textNoShape">
              <a:avLst/>
            </a:prstTxWarp>
          </a:bodyPr>
          <a:lstStyle>
            <a:lvl1pPr algn="ctr"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3009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26213" y="6224588"/>
            <a:ext cx="2124075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63" tIns="45532" rIns="91063" bIns="4553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DC0C58A-79CA-4874-A6EA-B114CB079E42}" type="slidenum">
              <a:rPr lang="ar-SA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1225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defTabSz="911225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2pPr>
      <a:lvl3pPr algn="l" defTabSz="911225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3pPr>
      <a:lvl4pPr algn="l" defTabSz="911225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4pPr>
      <a:lvl5pPr algn="l" defTabSz="911225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5pPr>
      <a:lvl6pPr marL="457200" algn="l" defTabSz="911225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6pPr>
      <a:lvl7pPr marL="914400" algn="l" defTabSz="911225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7pPr>
      <a:lvl8pPr marL="1371600" algn="l" defTabSz="911225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8pPr>
      <a:lvl9pPr marL="1828800" algn="l" defTabSz="911225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1313" indent="-341313" algn="l" defTabSz="911225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¡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39775" indent="-284163" algn="l" defTabSz="911225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500">
          <a:solidFill>
            <a:schemeClr val="tx1"/>
          </a:solidFill>
          <a:latin typeface="+mn-lt"/>
          <a:cs typeface="+mn-cs"/>
        </a:defRPr>
      </a:lvl2pPr>
      <a:lvl3pPr marL="1138238" indent="-227013" algn="l" defTabSz="911225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¡"/>
        <a:defRPr sz="2200">
          <a:solidFill>
            <a:schemeClr val="tx1"/>
          </a:solidFill>
          <a:latin typeface="+mn-lt"/>
          <a:cs typeface="+mn-cs"/>
        </a:defRPr>
      </a:lvl3pPr>
      <a:lvl4pPr marL="1593850" indent="-227013" algn="l" defTabSz="911225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chemeClr val="tx1"/>
          </a:solidFill>
          <a:latin typeface="+mn-lt"/>
          <a:cs typeface="+mn-cs"/>
        </a:defRPr>
      </a:lvl4pPr>
      <a:lvl5pPr marL="2049463" indent="-230188" algn="l" defTabSz="911225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  <a:cs typeface="+mn-cs"/>
        </a:defRPr>
      </a:lvl5pPr>
      <a:lvl6pPr marL="2506663" indent="-230188" algn="l" defTabSz="911225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  <a:cs typeface="+mn-cs"/>
        </a:defRPr>
      </a:lvl6pPr>
      <a:lvl7pPr marL="2963863" indent="-230188" algn="l" defTabSz="911225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  <a:cs typeface="+mn-cs"/>
        </a:defRPr>
      </a:lvl7pPr>
      <a:lvl8pPr marL="3421063" indent="-230188" algn="l" defTabSz="911225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  <a:cs typeface="+mn-cs"/>
        </a:defRPr>
      </a:lvl8pPr>
      <a:lvl9pPr marL="3878263" indent="-230188" algn="l" defTabSz="911225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00088" y="2935288"/>
            <a:ext cx="7772400" cy="1143000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Introduction to the Z</a:t>
            </a:r>
            <a:br>
              <a:rPr lang="en-US" dirty="0" smtClean="0"/>
            </a:br>
            <a:r>
              <a:rPr lang="en-US" dirty="0" smtClean="0"/>
              <a:t>Example Two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 eaLnBrk="1" hangingPunct="1"/>
            <a:r>
              <a:rPr lang="en-US" dirty="0" smtClean="0"/>
              <a:t> </a:t>
            </a:r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4466DF-5CD6-4314-AD57-32A061171808}" type="slidenum">
              <a:rPr lang="ar-SA" altLang="en-US"/>
              <a:pPr>
                <a:defRPr/>
              </a:pPr>
              <a:t>10</a:t>
            </a:fld>
            <a:endParaRPr lang="en-US" altLang="en-US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68" tIns="44440" rIns="90468" bIns="44440" anchor="b"/>
          <a:lstStyle/>
          <a:p>
            <a:pPr defTabSz="907580" eaLnBrk="1" hangingPunct="1"/>
            <a:r>
              <a:rPr lang="en-US" dirty="0" smtClean="0"/>
              <a:t>The Birthday Book Z Specification</a:t>
            </a:r>
          </a:p>
        </p:txBody>
      </p:sp>
      <p:sp>
        <p:nvSpPr>
          <p:cNvPr id="10244" name="Rectangle 3"/>
          <p:cNvSpPr>
            <a:spLocks noChangeArrowheads="1"/>
          </p:cNvSpPr>
          <p:nvPr/>
        </p:nvSpPr>
        <p:spPr bwMode="auto">
          <a:xfrm>
            <a:off x="1067099" y="1765089"/>
            <a:ext cx="8230089" cy="44570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0" tIns="45714" rIns="91430" bIns="45714"/>
          <a:lstStyle/>
          <a:p>
            <a:pPr marL="607162" indent="-607162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AutoNum type="arabicPeriod" startAt="4"/>
            </a:pPr>
            <a:r>
              <a:rPr lang="en-US" sz="3000" dirty="0"/>
              <a:t>Operations (</a:t>
            </a:r>
            <a:r>
              <a:rPr lang="en-US" sz="3000" dirty="0" err="1" smtClean="0"/>
              <a:t>FindBirthday</a:t>
            </a:r>
            <a:r>
              <a:rPr lang="en-US" sz="3000" dirty="0" smtClean="0"/>
              <a:t>)</a:t>
            </a:r>
            <a:endParaRPr lang="en-US" sz="3000" dirty="0"/>
          </a:p>
          <a:p>
            <a:pPr marL="607162" indent="-607162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3400" dirty="0"/>
              <a:t>		    </a:t>
            </a:r>
            <a:r>
              <a:rPr lang="en-US" sz="2000" b="1" i="1" dirty="0" err="1" smtClean="0">
                <a:latin typeface="Courier New" pitchFamily="49" charset="0"/>
              </a:rPr>
              <a:t>FindBirthday</a:t>
            </a:r>
            <a:endParaRPr lang="en-US" sz="2000" b="1" i="1" dirty="0">
              <a:latin typeface="Courier New" pitchFamily="49" charset="0"/>
            </a:endParaRPr>
          </a:p>
          <a:p>
            <a:pPr marL="607162" indent="-607162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b="1" dirty="0">
                <a:latin typeface="Courier New" pitchFamily="49" charset="0"/>
              </a:rPr>
              <a:t>		</a:t>
            </a:r>
            <a:r>
              <a:rPr lang="en-US" sz="2000" b="1" dirty="0" smtClean="0">
                <a:latin typeface="Courier New" pitchFamily="49" charset="0"/>
                <a:sym typeface="Symbol" pitchFamily="18" charset="2"/>
              </a:rPr>
              <a:t>  </a:t>
            </a:r>
            <a:r>
              <a:rPr lang="en-US" sz="2000" b="1" dirty="0" err="1" smtClean="0">
                <a:latin typeface="Courier New" pitchFamily="49" charset="0"/>
                <a:sym typeface="Symbol" pitchFamily="18" charset="2"/>
              </a:rPr>
              <a:t>BirthdayBook</a:t>
            </a:r>
            <a:endParaRPr lang="en-US" sz="2000" b="1" dirty="0">
              <a:latin typeface="Courier New" pitchFamily="49" charset="0"/>
              <a:sym typeface="Symbol" pitchFamily="18" charset="2"/>
            </a:endParaRPr>
          </a:p>
          <a:p>
            <a:pPr marL="607162" indent="-607162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b="1" dirty="0">
                <a:latin typeface="Courier New" pitchFamily="49" charset="0"/>
                <a:sym typeface="Symbol" pitchFamily="18" charset="2"/>
              </a:rPr>
              <a:t> 		</a:t>
            </a:r>
            <a:r>
              <a:rPr lang="en-US" sz="2000" b="1" dirty="0" smtClean="0">
                <a:latin typeface="Courier New" pitchFamily="49" charset="0"/>
                <a:sym typeface="Symbol" pitchFamily="18" charset="2"/>
              </a:rPr>
              <a:t>name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? : </a:t>
            </a:r>
            <a:r>
              <a:rPr lang="en-US" sz="2000" b="1" dirty="0" smtClean="0">
                <a:latin typeface="Courier New" pitchFamily="49" charset="0"/>
                <a:sym typeface="Symbol" pitchFamily="18" charset="2"/>
              </a:rPr>
              <a:t>NAME</a:t>
            </a:r>
            <a:endParaRPr lang="en-US" sz="2000" b="1" dirty="0">
              <a:latin typeface="Courier New" pitchFamily="49" charset="0"/>
              <a:sym typeface="Symbol" pitchFamily="18" charset="2"/>
            </a:endParaRPr>
          </a:p>
          <a:p>
            <a:pPr marL="607162" indent="-607162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b="1" dirty="0">
                <a:latin typeface="Courier New" pitchFamily="49" charset="0"/>
                <a:sym typeface="Symbol" pitchFamily="18" charset="2"/>
              </a:rPr>
              <a:t>		date!: DATE</a:t>
            </a:r>
          </a:p>
          <a:p>
            <a:pPr marL="607162" indent="-607162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b="1" dirty="0">
                <a:latin typeface="Courier New" pitchFamily="49" charset="0"/>
                <a:sym typeface="Symbol" pitchFamily="18" charset="2"/>
              </a:rPr>
              <a:t>		</a:t>
            </a:r>
          </a:p>
          <a:p>
            <a:pPr marL="607162" indent="-607162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b="1" dirty="0">
                <a:latin typeface="Courier New" pitchFamily="49" charset="0"/>
                <a:sym typeface="Symbol" pitchFamily="18" charset="2"/>
              </a:rPr>
              <a:t>		</a:t>
            </a:r>
            <a:r>
              <a:rPr lang="en-US" sz="2000" b="1" dirty="0" smtClean="0">
                <a:latin typeface="Courier New" pitchFamily="49" charset="0"/>
                <a:sym typeface="Symbol" pitchFamily="18" charset="2"/>
              </a:rPr>
              <a:t>name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? </a:t>
            </a:r>
            <a:r>
              <a:rPr lang="en-US" sz="2400" b="1" dirty="0" smtClean="0">
                <a:latin typeface="Times New Roman" pitchFamily="18" charset="0"/>
                <a:sym typeface="Symbol" pitchFamily="18" charset="2"/>
              </a:rPr>
              <a:t></a:t>
            </a:r>
            <a:r>
              <a:rPr lang="en-US" sz="2000" b="1" dirty="0" smtClean="0">
                <a:latin typeface="Courier New" pitchFamily="49" charset="0"/>
                <a:sym typeface="Symbol" pitchFamily="18" charset="2"/>
              </a:rPr>
              <a:t> known</a:t>
            </a:r>
            <a:endParaRPr lang="en-US" sz="2000" b="1" dirty="0">
              <a:latin typeface="Courier New" pitchFamily="49" charset="0"/>
              <a:sym typeface="Symbol" pitchFamily="18" charset="2"/>
            </a:endParaRPr>
          </a:p>
          <a:p>
            <a:pPr marL="607162" indent="-607162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b="1" dirty="0">
                <a:latin typeface="Courier New" pitchFamily="49" charset="0"/>
                <a:sym typeface="Symbol" pitchFamily="18" charset="2"/>
              </a:rPr>
              <a:t>		</a:t>
            </a:r>
          </a:p>
          <a:p>
            <a:pPr marL="607162" indent="-607162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b="1" dirty="0">
                <a:latin typeface="Courier New" pitchFamily="49" charset="0"/>
                <a:sym typeface="Symbol" pitchFamily="18" charset="2"/>
              </a:rPr>
              <a:t>		date! = </a:t>
            </a:r>
            <a:r>
              <a:rPr lang="en-US" sz="2000" b="1" dirty="0" smtClean="0">
                <a:latin typeface="Courier New" pitchFamily="49" charset="0"/>
                <a:sym typeface="Symbol" pitchFamily="18" charset="2"/>
              </a:rPr>
              <a:t>birthday(name?) 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				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963460" y="2538501"/>
            <a:ext cx="5487254" cy="3245485"/>
            <a:chOff x="1152" y="1632"/>
            <a:chExt cx="3456" cy="1872"/>
          </a:xfrm>
        </p:grpSpPr>
        <p:sp>
          <p:nvSpPr>
            <p:cNvPr id="10246" name="Line 5"/>
            <p:cNvSpPr>
              <a:spLocks noChangeShapeType="1"/>
            </p:cNvSpPr>
            <p:nvPr/>
          </p:nvSpPr>
          <p:spPr bwMode="auto">
            <a:xfrm>
              <a:off x="1152" y="1632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247" name="Line 6"/>
            <p:cNvSpPr>
              <a:spLocks noChangeShapeType="1"/>
            </p:cNvSpPr>
            <p:nvPr/>
          </p:nvSpPr>
          <p:spPr bwMode="auto">
            <a:xfrm>
              <a:off x="1152" y="1632"/>
              <a:ext cx="0" cy="18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248" name="Line 7"/>
            <p:cNvSpPr>
              <a:spLocks noChangeShapeType="1"/>
            </p:cNvSpPr>
            <p:nvPr/>
          </p:nvSpPr>
          <p:spPr bwMode="auto">
            <a:xfrm>
              <a:off x="2208" y="1632"/>
              <a:ext cx="23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249" name="Line 8"/>
            <p:cNvSpPr>
              <a:spLocks noChangeShapeType="1"/>
            </p:cNvSpPr>
            <p:nvPr/>
          </p:nvSpPr>
          <p:spPr bwMode="auto">
            <a:xfrm>
              <a:off x="1152" y="2256"/>
              <a:ext cx="34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250" name="Line 9"/>
            <p:cNvSpPr>
              <a:spLocks noChangeShapeType="1"/>
            </p:cNvSpPr>
            <p:nvPr/>
          </p:nvSpPr>
          <p:spPr bwMode="auto">
            <a:xfrm>
              <a:off x="1152" y="3504"/>
              <a:ext cx="34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2032000" y="2705781"/>
            <a:ext cx="173124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2100" dirty="0" smtClean="0">
                <a:solidFill>
                  <a:srgbClr val="000000"/>
                </a:solidFill>
                <a:latin typeface="Symbol" pitchFamily="18" charset="2"/>
              </a:rPr>
              <a:t>X</a:t>
            </a:r>
            <a:endParaRPr lang="en-US" sz="2400" dirty="0">
              <a:latin typeface="Times New Roman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DC8344-FAA2-4BC9-B972-0068BB02D18C}" type="slidenum">
              <a:rPr lang="ar-SA" altLang="en-US"/>
              <a:pPr>
                <a:defRPr/>
              </a:pPr>
              <a:t>11</a:t>
            </a:fld>
            <a:endParaRPr lang="en-US" altLang="en-US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68" tIns="44440" rIns="90468" bIns="44440" anchor="b"/>
          <a:lstStyle/>
          <a:p>
            <a:pPr defTabSz="907580" eaLnBrk="1" hangingPunct="1"/>
            <a:r>
              <a:rPr lang="en-US" dirty="0" smtClean="0"/>
              <a:t>The Birthday Book Z Specification</a:t>
            </a:r>
          </a:p>
        </p:txBody>
      </p:sp>
      <p:sp>
        <p:nvSpPr>
          <p:cNvPr id="11268" name="Rectangle 3"/>
          <p:cNvSpPr>
            <a:spLocks noChangeArrowheads="1"/>
          </p:cNvSpPr>
          <p:nvPr/>
        </p:nvSpPr>
        <p:spPr bwMode="auto">
          <a:xfrm>
            <a:off x="1067099" y="1765089"/>
            <a:ext cx="8230089" cy="44570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0" tIns="45714" rIns="91430" bIns="45714"/>
          <a:lstStyle/>
          <a:p>
            <a:pPr marL="607162" indent="-607162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AutoNum type="arabicPeriod" startAt="4"/>
            </a:pPr>
            <a:r>
              <a:rPr lang="en-US" sz="3000" dirty="0"/>
              <a:t>Operations </a:t>
            </a:r>
            <a:r>
              <a:rPr lang="en-US" sz="3000" dirty="0" smtClean="0"/>
              <a:t>(Remind)</a:t>
            </a:r>
            <a:endParaRPr lang="en-US" sz="3000" dirty="0"/>
          </a:p>
          <a:p>
            <a:pPr marL="607162" indent="-607162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3400" dirty="0"/>
              <a:t>		    </a:t>
            </a:r>
            <a:r>
              <a:rPr lang="en-US" sz="2000" b="1" i="1" dirty="0" smtClean="0">
                <a:latin typeface="Courier New" pitchFamily="49" charset="0"/>
              </a:rPr>
              <a:t>Remind</a:t>
            </a:r>
            <a:endParaRPr lang="en-US" sz="2000" b="1" i="1" dirty="0">
              <a:latin typeface="Courier New" pitchFamily="49" charset="0"/>
            </a:endParaRPr>
          </a:p>
          <a:p>
            <a:pPr marL="607162" indent="-607162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b="1" dirty="0">
                <a:latin typeface="Courier New" pitchFamily="49" charset="0"/>
              </a:rPr>
              <a:t>		</a:t>
            </a:r>
            <a:r>
              <a:rPr lang="en-US" sz="2000" b="1" dirty="0" smtClean="0">
                <a:latin typeface="Courier New" pitchFamily="49" charset="0"/>
                <a:sym typeface="Symbol" pitchFamily="18" charset="2"/>
              </a:rPr>
              <a:t>  </a:t>
            </a:r>
            <a:r>
              <a:rPr lang="en-US" sz="2000" b="1" dirty="0" err="1" smtClean="0">
                <a:latin typeface="Courier New" pitchFamily="49" charset="0"/>
                <a:sym typeface="Symbol" pitchFamily="18" charset="2"/>
              </a:rPr>
              <a:t>BirthdayBook</a:t>
            </a:r>
            <a:endParaRPr lang="en-US" sz="2000" b="1" dirty="0">
              <a:latin typeface="Courier New" pitchFamily="49" charset="0"/>
              <a:sym typeface="Symbol" pitchFamily="18" charset="2"/>
            </a:endParaRPr>
          </a:p>
          <a:p>
            <a:pPr marL="607162" indent="-607162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b="1" dirty="0">
                <a:latin typeface="Courier New" pitchFamily="49" charset="0"/>
                <a:sym typeface="Symbol" pitchFamily="18" charset="2"/>
              </a:rPr>
              <a:t> 		</a:t>
            </a:r>
            <a:r>
              <a:rPr lang="en-US" sz="2000" b="1" dirty="0" smtClean="0">
                <a:latin typeface="Courier New" pitchFamily="49" charset="0"/>
                <a:sym typeface="Symbol" pitchFamily="18" charset="2"/>
              </a:rPr>
              <a:t>cards! 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: </a:t>
            </a:r>
            <a:r>
              <a:rPr lang="en-US" sz="2000" dirty="0" smtClean="0"/>
              <a:t>ℙ</a:t>
            </a:r>
            <a:r>
              <a:rPr lang="en-US" sz="2000" b="1" dirty="0" smtClean="0">
                <a:latin typeface="Courier New" pitchFamily="49" charset="0"/>
                <a:sym typeface="Symbol" pitchFamily="18" charset="2"/>
              </a:rPr>
              <a:t> NAME</a:t>
            </a:r>
            <a:endParaRPr lang="en-US" sz="2000" b="1" dirty="0">
              <a:latin typeface="Courier New" pitchFamily="49" charset="0"/>
              <a:sym typeface="Symbol" pitchFamily="18" charset="2"/>
            </a:endParaRPr>
          </a:p>
          <a:p>
            <a:pPr marL="607162" indent="-607162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b="1" dirty="0">
                <a:latin typeface="Courier New" pitchFamily="49" charset="0"/>
                <a:sym typeface="Symbol" pitchFamily="18" charset="2"/>
              </a:rPr>
              <a:t>		</a:t>
            </a:r>
            <a:r>
              <a:rPr lang="en-US" sz="2000" b="1" dirty="0" smtClean="0">
                <a:latin typeface="Courier New" pitchFamily="49" charset="0"/>
                <a:sym typeface="Symbol" pitchFamily="18" charset="2"/>
              </a:rPr>
              <a:t>today?: 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DATE</a:t>
            </a:r>
          </a:p>
          <a:p>
            <a:pPr marL="607162" indent="-607162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b="1" dirty="0">
                <a:latin typeface="Courier New" pitchFamily="49" charset="0"/>
                <a:sym typeface="Symbol" pitchFamily="18" charset="2"/>
              </a:rPr>
              <a:t>		</a:t>
            </a:r>
          </a:p>
          <a:p>
            <a:pPr marL="607162" indent="-607162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b="1" dirty="0">
                <a:latin typeface="Courier New" pitchFamily="49" charset="0"/>
                <a:sym typeface="Symbol" pitchFamily="18" charset="2"/>
              </a:rPr>
              <a:t>	</a:t>
            </a:r>
          </a:p>
          <a:p>
            <a:pPr marL="607162" indent="-607162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b="1" dirty="0">
                <a:latin typeface="Courier New" pitchFamily="49" charset="0"/>
                <a:sym typeface="Symbol" pitchFamily="18" charset="2"/>
              </a:rPr>
              <a:t>		</a:t>
            </a:r>
          </a:p>
          <a:p>
            <a:pPr marL="607162" indent="-607162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b="1" dirty="0">
                <a:latin typeface="Courier New" pitchFamily="49" charset="0"/>
                <a:sym typeface="Symbol" pitchFamily="18" charset="2"/>
              </a:rPr>
              <a:t>		</a:t>
            </a:r>
            <a:r>
              <a:rPr lang="en-US" sz="2000" b="1" dirty="0" smtClean="0">
                <a:latin typeface="Courier New" pitchFamily="49" charset="0"/>
                <a:sym typeface="Symbol" pitchFamily="18" charset="2"/>
              </a:rPr>
              <a:t>cards!= {n: known | birthday (n) = today!}</a:t>
            </a:r>
            <a:endParaRPr lang="en-US" sz="2000" b="1" dirty="0">
              <a:latin typeface="Courier New" pitchFamily="49" charset="0"/>
              <a:sym typeface="Symbol" pitchFamily="18" charset="2"/>
            </a:endParaRPr>
          </a:p>
          <a:p>
            <a:pPr marL="607162" indent="-607162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b="1" dirty="0">
                <a:latin typeface="Courier New" pitchFamily="49" charset="0"/>
                <a:sym typeface="Symbol" pitchFamily="18" charset="2"/>
              </a:rPr>
              <a:t>				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612503" y="2627072"/>
            <a:ext cx="7098176" cy="3245485"/>
            <a:chOff x="1152" y="1632"/>
            <a:chExt cx="3456" cy="1872"/>
          </a:xfrm>
        </p:grpSpPr>
        <p:sp>
          <p:nvSpPr>
            <p:cNvPr id="11270" name="Line 5"/>
            <p:cNvSpPr>
              <a:spLocks noChangeShapeType="1"/>
            </p:cNvSpPr>
            <p:nvPr/>
          </p:nvSpPr>
          <p:spPr bwMode="auto">
            <a:xfrm>
              <a:off x="1152" y="1632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1271" name="Line 6"/>
            <p:cNvSpPr>
              <a:spLocks noChangeShapeType="1"/>
            </p:cNvSpPr>
            <p:nvPr/>
          </p:nvSpPr>
          <p:spPr bwMode="auto">
            <a:xfrm>
              <a:off x="1152" y="1632"/>
              <a:ext cx="0" cy="18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1272" name="Line 7"/>
            <p:cNvSpPr>
              <a:spLocks noChangeShapeType="1"/>
            </p:cNvSpPr>
            <p:nvPr/>
          </p:nvSpPr>
          <p:spPr bwMode="auto">
            <a:xfrm>
              <a:off x="2208" y="1632"/>
              <a:ext cx="23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1273" name="Line 8"/>
            <p:cNvSpPr>
              <a:spLocks noChangeShapeType="1"/>
            </p:cNvSpPr>
            <p:nvPr/>
          </p:nvSpPr>
          <p:spPr bwMode="auto">
            <a:xfrm>
              <a:off x="1152" y="2256"/>
              <a:ext cx="34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1274" name="Line 9"/>
            <p:cNvSpPr>
              <a:spLocks noChangeShapeType="1"/>
            </p:cNvSpPr>
            <p:nvPr/>
          </p:nvSpPr>
          <p:spPr bwMode="auto">
            <a:xfrm>
              <a:off x="1152" y="3504"/>
              <a:ext cx="34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2032000" y="2705781"/>
            <a:ext cx="24045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2100" dirty="0" smtClean="0">
                <a:solidFill>
                  <a:srgbClr val="000000"/>
                </a:solidFill>
                <a:latin typeface="Symbol" pitchFamily="18" charset="2"/>
              </a:rPr>
              <a:t>X </a:t>
            </a:r>
            <a:endParaRPr lang="en-US" sz="2400" dirty="0">
              <a:latin typeface="Times New Roman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A31A45-B595-4849-824C-8CAC7EA53177}" type="slidenum">
              <a:rPr lang="ar-SA" altLang="en-US"/>
              <a:pPr>
                <a:defRPr/>
              </a:pPr>
              <a:t>2</a:t>
            </a:fld>
            <a:endParaRPr lang="en-US" altLang="en-US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800" dirty="0" smtClean="0"/>
              <a:t>Write Z specifications for the Birthday Book Problem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The Birthday Book system keeps track of people’s birthdays. It allows you to add and search for birthdays. Also, it issues reminders.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9F9FD8-986E-472E-B2A5-95B8E46E110C}" type="slidenum">
              <a:rPr lang="ar-SA" altLang="en-US"/>
              <a:pPr>
                <a:defRPr/>
              </a:pPr>
              <a:t>3</a:t>
            </a:fld>
            <a:endParaRPr lang="en-US" altLang="en-US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Z specification should include: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Given Sets</a:t>
            </a:r>
          </a:p>
          <a:p>
            <a:pPr eaLnBrk="1" hangingPunct="1"/>
            <a:r>
              <a:rPr lang="en-US" altLang="en-US" smtClean="0"/>
              <a:t>State Schema</a:t>
            </a:r>
          </a:p>
          <a:p>
            <a:pPr eaLnBrk="1" hangingPunct="1"/>
            <a:r>
              <a:rPr lang="en-US" altLang="en-US" smtClean="0"/>
              <a:t>Initial State</a:t>
            </a:r>
          </a:p>
          <a:p>
            <a:pPr eaLnBrk="1" hangingPunct="1"/>
            <a:r>
              <a:rPr lang="en-US" altLang="en-US" smtClean="0"/>
              <a:t>Operations</a:t>
            </a:r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B07941-F5E1-4416-90D6-FF3796F00EC9}" type="slidenum">
              <a:rPr lang="ar-SA" altLang="en-US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The Birthday Book Z Specification</a:t>
            </a:r>
            <a:endParaRPr lang="en-US" altLang="en-US" dirty="0" smtClean="0"/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en-US" dirty="0" smtClean="0"/>
              <a:t>1. Given Sets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dirty="0" smtClean="0"/>
              <a:t> [NAME,DATE]</a:t>
            </a:r>
          </a:p>
          <a:p>
            <a:pPr eaLnBrk="1" hangingPunct="1">
              <a:buFont typeface="Wingdings" pitchFamily="2" charset="2"/>
              <a:buNone/>
            </a:pPr>
            <a:endParaRPr lang="en-US" altLang="en-US" dirty="0" smtClean="0"/>
          </a:p>
          <a:p>
            <a:pPr eaLnBrk="1" hangingPunct="1">
              <a:buFont typeface="Wingdings" pitchFamily="2" charset="2"/>
              <a:buNone/>
            </a:pPr>
            <a:endParaRPr lang="en-US" altLang="en-US" dirty="0" smtClean="0"/>
          </a:p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0958C0-26B3-4FBB-A9AF-43B341879034}" type="slidenum">
              <a:rPr lang="ar-SA" altLang="en-US"/>
              <a:pPr>
                <a:defRPr/>
              </a:pPr>
              <a:t>5</a:t>
            </a:fld>
            <a:endParaRPr lang="en-US" altLang="en-US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68" tIns="44440" rIns="90468" bIns="44440" anchor="b"/>
          <a:lstStyle/>
          <a:p>
            <a:pPr defTabSz="907580" eaLnBrk="1" hangingPunct="1"/>
            <a:r>
              <a:rPr lang="en-US" dirty="0" smtClean="0"/>
              <a:t>The Birthday Book Z Specification</a:t>
            </a:r>
          </a:p>
        </p:txBody>
      </p:sp>
      <p:sp>
        <p:nvSpPr>
          <p:cNvPr id="6148" name="Rectangle 3"/>
          <p:cNvSpPr>
            <a:spLocks noChangeArrowheads="1"/>
          </p:cNvSpPr>
          <p:nvPr/>
        </p:nvSpPr>
        <p:spPr bwMode="auto">
          <a:xfrm>
            <a:off x="875811" y="1698660"/>
            <a:ext cx="8230089" cy="445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0" tIns="45714" rIns="91430" bIns="45714"/>
          <a:lstStyle/>
          <a:p>
            <a:pPr marL="607162" indent="-607162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AutoNum type="arabicPeriod" startAt="2"/>
            </a:pPr>
            <a:r>
              <a:rPr lang="en-US" sz="2600" dirty="0">
                <a:latin typeface="Comic Sans MS" pitchFamily="66" charset="0"/>
              </a:rPr>
              <a:t>State definition</a:t>
            </a:r>
          </a:p>
          <a:p>
            <a:pPr marL="1366114" lvl="2" indent="-45537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</a:pPr>
            <a:endParaRPr lang="en-US" sz="2000" dirty="0">
              <a:latin typeface="Courier New" pitchFamily="49" charset="0"/>
            </a:endParaRPr>
          </a:p>
          <a:p>
            <a:pPr marL="1366114" lvl="2" indent="-45537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dirty="0">
                <a:latin typeface="Courier New" pitchFamily="49" charset="0"/>
              </a:rPr>
              <a:t>  </a:t>
            </a:r>
            <a:r>
              <a:rPr lang="en-US" sz="2000" b="1" i="1" dirty="0" err="1" smtClean="0">
                <a:latin typeface="Courier New" pitchFamily="49" charset="0"/>
              </a:rPr>
              <a:t>BirthDayBook</a:t>
            </a:r>
            <a:endParaRPr lang="en-US" sz="2000" b="1" i="1" dirty="0">
              <a:latin typeface="Courier New" pitchFamily="49" charset="0"/>
            </a:endParaRPr>
          </a:p>
          <a:p>
            <a:pPr marL="1366114" lvl="2" indent="-45537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b="1" dirty="0" smtClean="0">
                <a:latin typeface="Courier New" pitchFamily="49" charset="0"/>
              </a:rPr>
              <a:t>known: </a:t>
            </a:r>
            <a:r>
              <a:rPr lang="en-US" sz="2400" dirty="0" smtClean="0"/>
              <a:t>ℙ</a:t>
            </a:r>
            <a:r>
              <a:rPr lang="en-US" sz="2000" b="1" dirty="0" smtClean="0"/>
              <a:t> NAME</a:t>
            </a:r>
            <a:endParaRPr lang="en-US" sz="2000" b="1" dirty="0"/>
          </a:p>
          <a:p>
            <a:pPr marL="1366114" lvl="2" indent="-45537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b="1" dirty="0" smtClean="0">
                <a:latin typeface="Courier New" pitchFamily="49" charset="0"/>
              </a:rPr>
              <a:t>Birthday: </a:t>
            </a:r>
            <a:r>
              <a:rPr lang="en-US" sz="2000" b="1" dirty="0" smtClean="0"/>
              <a:t>NAME </a:t>
            </a:r>
            <a:r>
              <a:rPr lang="en-US" sz="2800" dirty="0" smtClean="0"/>
              <a:t>⇸</a:t>
            </a:r>
            <a:r>
              <a:rPr lang="en-US" sz="2000" b="1" dirty="0" smtClean="0"/>
              <a:t> </a:t>
            </a:r>
            <a:r>
              <a:rPr lang="en-US" sz="2000" b="1" dirty="0"/>
              <a:t>DATE</a:t>
            </a:r>
            <a:endParaRPr lang="en-US" sz="2000" b="1" dirty="0">
              <a:latin typeface="Courier New" pitchFamily="49" charset="0"/>
            </a:endParaRPr>
          </a:p>
          <a:p>
            <a:pPr marL="1366114" lvl="2" indent="-45537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</a:pPr>
            <a:endParaRPr lang="en-US" sz="2000" b="1" dirty="0">
              <a:latin typeface="Courier New" pitchFamily="49" charset="0"/>
            </a:endParaRPr>
          </a:p>
          <a:p>
            <a:pPr marL="1366114" lvl="2" indent="-45537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b="1" dirty="0" smtClean="0">
                <a:latin typeface="Courier New" pitchFamily="49" charset="0"/>
              </a:rPr>
              <a:t>known </a:t>
            </a:r>
            <a:r>
              <a:rPr lang="en-US" sz="2000" b="1" dirty="0">
                <a:latin typeface="Courier New" pitchFamily="49" charset="0"/>
              </a:rPr>
              <a:t>= </a:t>
            </a:r>
            <a:r>
              <a:rPr lang="en-US" sz="2000" b="1" dirty="0" err="1">
                <a:latin typeface="Courier New" pitchFamily="49" charset="0"/>
              </a:rPr>
              <a:t>dom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</a:rPr>
              <a:t>birthday</a:t>
            </a:r>
          </a:p>
          <a:p>
            <a:pPr marL="1366114" lvl="2" indent="-45537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</a:pPr>
            <a:endParaRPr lang="en-US" sz="2000" b="1" dirty="0" smtClean="0">
              <a:latin typeface="Courier New" pitchFamily="49" charset="0"/>
            </a:endParaRPr>
          </a:p>
          <a:p>
            <a:pPr marL="1366114" lvl="2" indent="-45537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b="1" dirty="0" smtClean="0">
                <a:latin typeface="Courier New" pitchFamily="49" charset="0"/>
              </a:rPr>
              <a:t>Notation: </a:t>
            </a:r>
            <a:r>
              <a:rPr lang="en-US" sz="2400" b="1" dirty="0" smtClean="0"/>
              <a:t>D</a:t>
            </a:r>
            <a:r>
              <a:rPr lang="en-US" sz="2400" b="1" dirty="0" smtClean="0">
                <a:latin typeface="Courier New" pitchFamily="49" charset="0"/>
              </a:rPr>
              <a:t> </a:t>
            </a:r>
            <a:r>
              <a:rPr lang="en-US" sz="2400" b="1" dirty="0" smtClean="0"/>
              <a:t>⇸ R</a:t>
            </a:r>
            <a:endParaRPr lang="en-US" sz="2400" b="1" dirty="0" smtClean="0">
              <a:latin typeface="Courier New" pitchFamily="49" charset="0"/>
            </a:endParaRPr>
          </a:p>
          <a:p>
            <a:pPr marL="1366114" lvl="2" indent="-45537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</a:pPr>
            <a:endParaRPr lang="en-US" sz="2000" b="1" dirty="0" smtClean="0">
              <a:latin typeface="Courier New" pitchFamily="49" charset="0"/>
            </a:endParaRPr>
          </a:p>
          <a:p>
            <a:pPr marL="1366114" lvl="2" indent="-45537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400" dirty="0" smtClean="0"/>
              <a:t>⇸ ↦ Ξ ∀ </a:t>
            </a:r>
            <a:r>
              <a:rPr lang="en-US" sz="2400" dirty="0" smtClean="0">
                <a:sym typeface="Symbol"/>
              </a:rPr>
              <a:t>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/>
              </a:rPr>
              <a:t></a:t>
            </a:r>
            <a:r>
              <a:rPr lang="en-US" sz="2400" dirty="0" smtClean="0"/>
              <a:t> × → Δ ≠ ∧ ∨ ∉ ∈ ∅ ∃  ℤ ℕ ℙ ℝ ≙ </a:t>
            </a:r>
          </a:p>
          <a:p>
            <a:pPr marL="1366114" lvl="2" indent="-45537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400" dirty="0" smtClean="0">
                <a:sym typeface="Zed"/>
              </a:rPr>
              <a:t></a:t>
            </a:r>
            <a:r>
              <a:rPr lang="en-US" sz="2400" dirty="0" smtClean="0"/>
              <a:t> </a:t>
            </a:r>
            <a:r>
              <a:rPr lang="en-US" sz="2400" dirty="0" smtClean="0">
                <a:sym typeface="Zed"/>
              </a:rPr>
              <a:t></a:t>
            </a:r>
            <a:r>
              <a:rPr lang="en-US" sz="2400" dirty="0" smtClean="0"/>
              <a:t> </a:t>
            </a:r>
            <a:r>
              <a:rPr lang="en-US" sz="2400" dirty="0" smtClean="0">
                <a:sym typeface="Zed"/>
              </a:rPr>
              <a:t></a:t>
            </a:r>
            <a:r>
              <a:rPr lang="en-US" sz="2400" dirty="0" smtClean="0"/>
              <a:t>  </a:t>
            </a:r>
          </a:p>
          <a:p>
            <a:pPr marL="1366114" lvl="2" indent="-45537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</a:pPr>
            <a:endParaRPr lang="en-US" sz="2000" b="1" dirty="0">
              <a:latin typeface="Courier New" pitchFamily="49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525555" y="2609674"/>
            <a:ext cx="6426299" cy="1882128"/>
            <a:chOff x="1152" y="1680"/>
            <a:chExt cx="3504" cy="2016"/>
          </a:xfrm>
        </p:grpSpPr>
        <p:sp>
          <p:nvSpPr>
            <p:cNvPr id="6150" name="Line 5"/>
            <p:cNvSpPr>
              <a:spLocks noChangeShapeType="1"/>
            </p:cNvSpPr>
            <p:nvPr/>
          </p:nvSpPr>
          <p:spPr bwMode="auto">
            <a:xfrm>
              <a:off x="1152" y="1680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151" name="Line 6"/>
            <p:cNvSpPr>
              <a:spLocks noChangeShapeType="1"/>
            </p:cNvSpPr>
            <p:nvPr/>
          </p:nvSpPr>
          <p:spPr bwMode="auto">
            <a:xfrm>
              <a:off x="1152" y="1680"/>
              <a:ext cx="0" cy="20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152" name="Line 7"/>
            <p:cNvSpPr>
              <a:spLocks noChangeShapeType="1"/>
            </p:cNvSpPr>
            <p:nvPr/>
          </p:nvSpPr>
          <p:spPr bwMode="auto">
            <a:xfrm>
              <a:off x="1152" y="3696"/>
              <a:ext cx="350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153" name="Line 8"/>
            <p:cNvSpPr>
              <a:spLocks noChangeShapeType="1"/>
            </p:cNvSpPr>
            <p:nvPr/>
          </p:nvSpPr>
          <p:spPr bwMode="auto">
            <a:xfrm>
              <a:off x="2640" y="1680"/>
              <a:ext cx="19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154" name="Line 9"/>
            <p:cNvSpPr>
              <a:spLocks noChangeShapeType="1"/>
            </p:cNvSpPr>
            <p:nvPr/>
          </p:nvSpPr>
          <p:spPr bwMode="auto">
            <a:xfrm>
              <a:off x="1152" y="2736"/>
              <a:ext cx="34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Birthday Function: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known = {Ahmed, </a:t>
            </a:r>
            <a:r>
              <a:rPr lang="en-US" dirty="0" err="1" smtClean="0"/>
              <a:t>Zaid</a:t>
            </a:r>
            <a:r>
              <a:rPr lang="en-US" dirty="0" smtClean="0"/>
              <a:t>, </a:t>
            </a:r>
            <a:r>
              <a:rPr lang="en-US" dirty="0" err="1" smtClean="0"/>
              <a:t>Qais</a:t>
            </a:r>
            <a:r>
              <a:rPr lang="en-US" dirty="0" smtClean="0"/>
              <a:t>}</a:t>
            </a:r>
          </a:p>
          <a:p>
            <a:r>
              <a:rPr lang="en-US" dirty="0" smtClean="0"/>
              <a:t>birthday = {Ahmed </a:t>
            </a:r>
            <a:r>
              <a:rPr lang="en-US" sz="3200" dirty="0" smtClean="0"/>
              <a:t>↦ 17-Ram,</a:t>
            </a:r>
          </a:p>
          <a:p>
            <a:pPr>
              <a:buNone/>
            </a:pPr>
            <a:r>
              <a:rPr lang="en-US" sz="3200" dirty="0" smtClean="0"/>
              <a:t>                   </a:t>
            </a:r>
            <a:r>
              <a:rPr lang="en-US" sz="3200" dirty="0" err="1" smtClean="0"/>
              <a:t>Zaid</a:t>
            </a:r>
            <a:r>
              <a:rPr lang="en-US" dirty="0" smtClean="0"/>
              <a:t> </a:t>
            </a:r>
            <a:r>
              <a:rPr lang="en-US" sz="2800" dirty="0" smtClean="0"/>
              <a:t>↦ 27-Sha,</a:t>
            </a:r>
          </a:p>
          <a:p>
            <a:pPr>
              <a:buNone/>
            </a:pPr>
            <a:r>
              <a:rPr lang="en-US" sz="2800" dirty="0" smtClean="0"/>
              <a:t>                      </a:t>
            </a:r>
            <a:r>
              <a:rPr lang="en-US" sz="2800" dirty="0" err="1" smtClean="0"/>
              <a:t>Qais</a:t>
            </a:r>
            <a:r>
              <a:rPr lang="en-US" sz="2800" dirty="0" smtClean="0"/>
              <a:t> </a:t>
            </a:r>
            <a:r>
              <a:rPr lang="en-US" sz="2800" smtClean="0"/>
              <a:t>↦ 10-Raj}</a:t>
            </a: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r>
              <a:rPr lang="en-US" sz="2800" dirty="0" smtClean="0"/>
              <a:t>The notation</a:t>
            </a:r>
          </a:p>
          <a:p>
            <a:pPr>
              <a:buNone/>
            </a:pPr>
            <a:r>
              <a:rPr lang="en-US" sz="2800" dirty="0" smtClean="0"/>
              <a:t>                x ↦ 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7DD800-33F6-458D-8114-7A41FFFA75B1}" type="slidenum">
              <a:rPr lang="ar-SA" altLang="en-US"/>
              <a:pPr>
                <a:defRPr/>
              </a:pPr>
              <a:t>7</a:t>
            </a:fld>
            <a:endParaRPr lang="en-US" altLang="en-US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68" tIns="44440" rIns="90468" bIns="44440" anchor="b"/>
          <a:lstStyle/>
          <a:p>
            <a:pPr defTabSz="907580" eaLnBrk="1" hangingPunct="1"/>
            <a:r>
              <a:rPr lang="en-US" dirty="0" smtClean="0"/>
              <a:t>The Birthday Book Z Specification 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036181" y="2913344"/>
            <a:ext cx="6246079" cy="2424625"/>
            <a:chOff x="1152" y="1680"/>
            <a:chExt cx="3504" cy="2016"/>
          </a:xfrm>
        </p:grpSpPr>
        <p:sp>
          <p:nvSpPr>
            <p:cNvPr id="7174" name="Line 4"/>
            <p:cNvSpPr>
              <a:spLocks noChangeShapeType="1"/>
            </p:cNvSpPr>
            <p:nvPr/>
          </p:nvSpPr>
          <p:spPr bwMode="auto">
            <a:xfrm>
              <a:off x="1152" y="1680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175" name="Line 5"/>
            <p:cNvSpPr>
              <a:spLocks noChangeShapeType="1"/>
            </p:cNvSpPr>
            <p:nvPr/>
          </p:nvSpPr>
          <p:spPr bwMode="auto">
            <a:xfrm>
              <a:off x="1152" y="1680"/>
              <a:ext cx="0" cy="20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176" name="Line 6"/>
            <p:cNvSpPr>
              <a:spLocks noChangeShapeType="1"/>
            </p:cNvSpPr>
            <p:nvPr/>
          </p:nvSpPr>
          <p:spPr bwMode="auto">
            <a:xfrm>
              <a:off x="1152" y="3696"/>
              <a:ext cx="350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177" name="Line 7"/>
            <p:cNvSpPr>
              <a:spLocks noChangeShapeType="1"/>
            </p:cNvSpPr>
            <p:nvPr/>
          </p:nvSpPr>
          <p:spPr bwMode="auto">
            <a:xfrm>
              <a:off x="2640" y="1680"/>
              <a:ext cx="19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178" name="Line 8"/>
            <p:cNvSpPr>
              <a:spLocks noChangeShapeType="1"/>
            </p:cNvSpPr>
            <p:nvPr/>
          </p:nvSpPr>
          <p:spPr bwMode="auto">
            <a:xfrm>
              <a:off x="1152" y="2736"/>
              <a:ext cx="34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7173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1136658" y="2002331"/>
            <a:ext cx="8230089" cy="4455425"/>
          </a:xfrm>
          <a:noFill/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3. Initial State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           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BirthDayInit</a:t>
            </a:r>
            <a:endParaRPr lang="en-US" b="1" i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BirthdayBook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		known = Ø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		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78726A-F06A-4536-8C07-B91252D9CDAF}" type="slidenum">
              <a:rPr lang="ar-SA" altLang="en-US"/>
              <a:pPr>
                <a:defRPr/>
              </a:pPr>
              <a:t>8</a:t>
            </a:fld>
            <a:endParaRPr lang="en-US" altLang="en-US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68" tIns="44440" rIns="90468" bIns="44440" anchor="b"/>
          <a:lstStyle/>
          <a:p>
            <a:pPr defTabSz="907580" eaLnBrk="1" hangingPunct="1"/>
            <a:r>
              <a:rPr lang="en-US" dirty="0" smtClean="0"/>
              <a:t>The Birthday Book Z Specification</a:t>
            </a:r>
          </a:p>
        </p:txBody>
      </p:sp>
      <p:sp>
        <p:nvSpPr>
          <p:cNvPr id="8196" name="Rectangle 3"/>
          <p:cNvSpPr>
            <a:spLocks noChangeArrowheads="1"/>
          </p:cNvSpPr>
          <p:nvPr/>
        </p:nvSpPr>
        <p:spPr bwMode="auto">
          <a:xfrm>
            <a:off x="1067099" y="1765089"/>
            <a:ext cx="8230089" cy="44570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0" tIns="45714" rIns="91430" bIns="45714"/>
          <a:lstStyle/>
          <a:p>
            <a:pPr marL="607162" indent="-607162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3000" dirty="0" smtClean="0"/>
              <a:t>Operations</a:t>
            </a:r>
            <a:endParaRPr lang="en-US" sz="3000" dirty="0"/>
          </a:p>
          <a:p>
            <a:pPr marL="607162" indent="-607162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</a:pPr>
            <a:endParaRPr lang="en-US" sz="2800" b="1" dirty="0" smtClean="0">
              <a:latin typeface="Courier New" pitchFamily="49" charset="0"/>
              <a:sym typeface="Symbol" pitchFamily="18" charset="2"/>
            </a:endParaRPr>
          </a:p>
          <a:p>
            <a:pPr marL="607162" indent="-607162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+mj-lt"/>
              <a:buAutoNum type="arabicPeriod"/>
            </a:pPr>
            <a:r>
              <a:rPr lang="en-US" sz="2400" b="1" dirty="0" smtClean="0">
                <a:latin typeface="Courier New" pitchFamily="49" charset="0"/>
                <a:sym typeface="Symbol" pitchFamily="18" charset="2"/>
              </a:rPr>
              <a:t>Add birthday</a:t>
            </a:r>
          </a:p>
          <a:p>
            <a:pPr marL="607162" indent="-607162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+mj-lt"/>
              <a:buAutoNum type="arabicPeriod"/>
            </a:pPr>
            <a:r>
              <a:rPr lang="en-US" sz="2400" b="1" dirty="0" smtClean="0">
                <a:latin typeface="Courier New" pitchFamily="49" charset="0"/>
                <a:sym typeface="Symbol" pitchFamily="18" charset="2"/>
              </a:rPr>
              <a:t>Find birthday</a:t>
            </a:r>
          </a:p>
          <a:p>
            <a:pPr marL="607162" indent="-607162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+mj-lt"/>
              <a:buAutoNum type="arabicPeriod"/>
            </a:pPr>
            <a:r>
              <a:rPr lang="en-US" sz="2400" b="1" dirty="0" smtClean="0">
                <a:latin typeface="Courier New" pitchFamily="49" charset="0"/>
                <a:sym typeface="Symbol" pitchFamily="18" charset="2"/>
              </a:rPr>
              <a:t>Remind</a:t>
            </a:r>
            <a:endParaRPr lang="en-US" sz="2400" b="1" dirty="0">
              <a:latin typeface="Courier New" pitchFamily="49" charset="0"/>
              <a:sym typeface="Symbol" pitchFamily="18" charset="2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78726A-F06A-4536-8C07-B91252D9CDAF}" type="slidenum">
              <a:rPr lang="ar-SA" altLang="en-US"/>
              <a:pPr>
                <a:defRPr/>
              </a:pPr>
              <a:t>9</a:t>
            </a:fld>
            <a:endParaRPr lang="en-US" altLang="en-US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68" tIns="44440" rIns="90468" bIns="44440" anchor="b"/>
          <a:lstStyle/>
          <a:p>
            <a:pPr defTabSz="907580" eaLnBrk="1" hangingPunct="1"/>
            <a:r>
              <a:rPr lang="en-US" dirty="0" smtClean="0"/>
              <a:t>The Birthday Book Z Specification</a:t>
            </a:r>
          </a:p>
        </p:txBody>
      </p:sp>
      <p:sp>
        <p:nvSpPr>
          <p:cNvPr id="8196" name="Rectangle 3"/>
          <p:cNvSpPr>
            <a:spLocks noChangeArrowheads="1"/>
          </p:cNvSpPr>
          <p:nvPr/>
        </p:nvSpPr>
        <p:spPr bwMode="auto">
          <a:xfrm>
            <a:off x="1067099" y="1765089"/>
            <a:ext cx="8230089" cy="44570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0" tIns="45714" rIns="91430" bIns="45714"/>
          <a:lstStyle/>
          <a:p>
            <a:pPr marL="607162" indent="-607162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AutoNum type="arabicPeriod" startAt="4"/>
            </a:pPr>
            <a:r>
              <a:rPr lang="en-US" sz="3000" dirty="0"/>
              <a:t>Operations (</a:t>
            </a:r>
            <a:r>
              <a:rPr lang="en-US" sz="3000" dirty="0" err="1" smtClean="0"/>
              <a:t>AddBirthday</a:t>
            </a:r>
            <a:r>
              <a:rPr lang="en-US" sz="3000" dirty="0" smtClean="0"/>
              <a:t>)</a:t>
            </a:r>
            <a:endParaRPr lang="en-US" sz="3000" dirty="0"/>
          </a:p>
          <a:p>
            <a:pPr marL="607162" indent="-607162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3400" dirty="0"/>
              <a:t>		    </a:t>
            </a:r>
            <a:r>
              <a:rPr lang="en-US" sz="2000" b="1" i="1" dirty="0" err="1" smtClean="0">
                <a:latin typeface="Courier New" pitchFamily="49" charset="0"/>
              </a:rPr>
              <a:t>AddBirthday</a:t>
            </a:r>
            <a:endParaRPr lang="en-US" sz="2000" b="1" i="1" dirty="0">
              <a:latin typeface="Courier New" pitchFamily="49" charset="0"/>
            </a:endParaRPr>
          </a:p>
          <a:p>
            <a:pPr marL="607162" indent="-607162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b="1" dirty="0">
                <a:latin typeface="Courier New" pitchFamily="49" charset="0"/>
              </a:rPr>
              <a:t>		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 </a:t>
            </a:r>
            <a:r>
              <a:rPr lang="en-US" sz="2000" b="1" dirty="0" err="1" smtClean="0">
                <a:latin typeface="Courier New" pitchFamily="49" charset="0"/>
                <a:sym typeface="Symbol" pitchFamily="18" charset="2"/>
              </a:rPr>
              <a:t>BirthdayBook</a:t>
            </a:r>
            <a:endParaRPr lang="en-US" sz="2000" b="1" dirty="0">
              <a:latin typeface="Courier New" pitchFamily="49" charset="0"/>
              <a:sym typeface="Symbol" pitchFamily="18" charset="2"/>
            </a:endParaRPr>
          </a:p>
          <a:p>
            <a:pPr marL="607162" indent="-607162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b="1" dirty="0">
                <a:latin typeface="Courier New" pitchFamily="49" charset="0"/>
                <a:sym typeface="Symbol" pitchFamily="18" charset="2"/>
              </a:rPr>
              <a:t> 		</a:t>
            </a:r>
            <a:r>
              <a:rPr lang="en-US" sz="2000" b="1" dirty="0" smtClean="0">
                <a:latin typeface="Courier New" pitchFamily="49" charset="0"/>
                <a:sym typeface="Symbol" pitchFamily="18" charset="2"/>
              </a:rPr>
              <a:t>name? 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: </a:t>
            </a:r>
            <a:r>
              <a:rPr lang="en-US" sz="2000" b="1" dirty="0" smtClean="0">
                <a:latin typeface="Courier New" pitchFamily="49" charset="0"/>
                <a:sym typeface="Symbol" pitchFamily="18" charset="2"/>
              </a:rPr>
              <a:t>NAME</a:t>
            </a:r>
            <a:endParaRPr lang="en-US" sz="2000" b="1" dirty="0">
              <a:latin typeface="Courier New" pitchFamily="49" charset="0"/>
              <a:sym typeface="Symbol" pitchFamily="18" charset="2"/>
            </a:endParaRPr>
          </a:p>
          <a:p>
            <a:pPr marL="607162" indent="-607162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b="1" dirty="0">
                <a:latin typeface="Courier New" pitchFamily="49" charset="0"/>
                <a:sym typeface="Symbol" pitchFamily="18" charset="2"/>
              </a:rPr>
              <a:t>		date?: DATE</a:t>
            </a:r>
          </a:p>
          <a:p>
            <a:pPr marL="607162" indent="-607162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b="1" dirty="0">
                <a:latin typeface="Courier New" pitchFamily="49" charset="0"/>
                <a:sym typeface="Symbol" pitchFamily="18" charset="2"/>
              </a:rPr>
              <a:t>		</a:t>
            </a:r>
          </a:p>
          <a:p>
            <a:pPr marL="607162" indent="-607162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b="1" dirty="0">
                <a:latin typeface="Courier New" pitchFamily="49" charset="0"/>
                <a:sym typeface="Symbol" pitchFamily="18" charset="2"/>
              </a:rPr>
              <a:t>		</a:t>
            </a:r>
            <a:r>
              <a:rPr lang="en-US" sz="2000" b="1" dirty="0" smtClean="0">
                <a:latin typeface="Courier New" pitchFamily="49" charset="0"/>
                <a:sym typeface="Symbol" pitchFamily="18" charset="2"/>
              </a:rPr>
              <a:t>name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? </a:t>
            </a:r>
            <a:r>
              <a:rPr lang="en-US" sz="2400" b="1" dirty="0">
                <a:latin typeface="Courier New" pitchFamily="49" charset="0"/>
                <a:sym typeface="Symbol" pitchFamily="18" charset="2"/>
              </a:rPr>
              <a:t>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 </a:t>
            </a:r>
            <a:r>
              <a:rPr lang="en-US" sz="2000" b="1" dirty="0" smtClean="0">
                <a:latin typeface="Courier New" pitchFamily="49" charset="0"/>
                <a:sym typeface="Symbol" pitchFamily="18" charset="2"/>
              </a:rPr>
              <a:t>known</a:t>
            </a:r>
            <a:endParaRPr lang="en-US" sz="2000" b="1" dirty="0">
              <a:latin typeface="Courier New" pitchFamily="49" charset="0"/>
              <a:sym typeface="Symbol" pitchFamily="18" charset="2"/>
            </a:endParaRPr>
          </a:p>
          <a:p>
            <a:pPr marL="607162" indent="-607162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b="1" dirty="0">
                <a:latin typeface="Courier New" pitchFamily="49" charset="0"/>
                <a:sym typeface="Symbol" pitchFamily="18" charset="2"/>
              </a:rPr>
              <a:t>		</a:t>
            </a:r>
            <a:r>
              <a:rPr lang="en-US" sz="2000" b="1" dirty="0" smtClean="0">
                <a:latin typeface="Courier New" pitchFamily="49" charset="0"/>
                <a:sym typeface="Symbol" pitchFamily="18" charset="2"/>
              </a:rPr>
              <a:t>known’= known </a:t>
            </a:r>
            <a:r>
              <a:rPr lang="en-US" sz="2000" b="1" dirty="0" smtClean="0">
                <a:latin typeface="Times New Roman" pitchFamily="18" charset="0"/>
                <a:sym typeface="Symbol" pitchFamily="18" charset="2"/>
              </a:rPr>
              <a:t></a:t>
            </a:r>
            <a:r>
              <a:rPr lang="en-US" sz="2000" b="1" dirty="0" smtClean="0">
                <a:latin typeface="Courier New" pitchFamily="49" charset="0"/>
                <a:sym typeface="Zed" pitchFamily="2" charset="2"/>
              </a:rPr>
              <a:t>{name</a:t>
            </a:r>
            <a:r>
              <a:rPr lang="en-US" sz="2000" b="1" dirty="0">
                <a:latin typeface="Courier New" pitchFamily="49" charset="0"/>
                <a:sym typeface="Zed" pitchFamily="2" charset="2"/>
              </a:rPr>
              <a:t>?}</a:t>
            </a:r>
          </a:p>
          <a:p>
            <a:pPr marL="607162" indent="-607162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b="1" dirty="0" smtClean="0">
                <a:latin typeface="Courier New" pitchFamily="49" charset="0"/>
                <a:sym typeface="Symbol" pitchFamily="18" charset="2"/>
              </a:rPr>
              <a:t>		birthday’ = birthday </a:t>
            </a:r>
            <a:r>
              <a:rPr lang="en-US" sz="2000" b="1" dirty="0" smtClean="0">
                <a:latin typeface="Times New Roman" pitchFamily="18" charset="0"/>
                <a:sym typeface="Symbol" pitchFamily="18" charset="2"/>
              </a:rPr>
              <a:t></a:t>
            </a:r>
            <a:r>
              <a:rPr lang="en-US" sz="2000" b="1" dirty="0" smtClean="0">
                <a:latin typeface="Courier New" pitchFamily="49" charset="0"/>
                <a:sym typeface="Zed" pitchFamily="2" charset="2"/>
              </a:rPr>
              <a:t> </a:t>
            </a:r>
            <a:r>
              <a:rPr lang="en-US" sz="2000" b="1" dirty="0" smtClean="0">
                <a:latin typeface="Courier New" pitchFamily="49" charset="0"/>
                <a:sym typeface="Symbol" pitchFamily="18" charset="2"/>
              </a:rPr>
              <a:t>{name? </a:t>
            </a:r>
            <a:r>
              <a:rPr lang="en-US" sz="2000" dirty="0" smtClean="0"/>
              <a:t>↦</a:t>
            </a:r>
            <a:r>
              <a:rPr lang="en-US" sz="2000" b="1" dirty="0" smtClean="0">
                <a:latin typeface="Courier New" pitchFamily="49" charset="0"/>
                <a:sym typeface="Symbol" pitchFamily="18" charset="2"/>
              </a:rPr>
              <a:t> date?}</a:t>
            </a:r>
          </a:p>
          <a:p>
            <a:pPr marL="607162" indent="-607162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b="1" dirty="0">
                <a:latin typeface="Courier New" pitchFamily="49" charset="0"/>
                <a:sym typeface="Symbol" pitchFamily="18" charset="2"/>
              </a:rPr>
              <a:t>				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900225" y="2538501"/>
            <a:ext cx="5487254" cy="3245485"/>
            <a:chOff x="1152" y="1632"/>
            <a:chExt cx="3456" cy="1872"/>
          </a:xfrm>
        </p:grpSpPr>
        <p:sp>
          <p:nvSpPr>
            <p:cNvPr id="8198" name="Line 5"/>
            <p:cNvSpPr>
              <a:spLocks noChangeShapeType="1"/>
            </p:cNvSpPr>
            <p:nvPr/>
          </p:nvSpPr>
          <p:spPr bwMode="auto">
            <a:xfrm>
              <a:off x="1152" y="1632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199" name="Line 6"/>
            <p:cNvSpPr>
              <a:spLocks noChangeShapeType="1"/>
            </p:cNvSpPr>
            <p:nvPr/>
          </p:nvSpPr>
          <p:spPr bwMode="auto">
            <a:xfrm>
              <a:off x="1152" y="1632"/>
              <a:ext cx="0" cy="18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200" name="Line 7"/>
            <p:cNvSpPr>
              <a:spLocks noChangeShapeType="1"/>
            </p:cNvSpPr>
            <p:nvPr/>
          </p:nvSpPr>
          <p:spPr bwMode="auto">
            <a:xfrm>
              <a:off x="2208" y="1632"/>
              <a:ext cx="23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201" name="Line 8"/>
            <p:cNvSpPr>
              <a:spLocks noChangeShapeType="1"/>
            </p:cNvSpPr>
            <p:nvPr/>
          </p:nvSpPr>
          <p:spPr bwMode="auto">
            <a:xfrm>
              <a:off x="1152" y="2256"/>
              <a:ext cx="34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202" name="Line 9"/>
            <p:cNvSpPr>
              <a:spLocks noChangeShapeType="1"/>
            </p:cNvSpPr>
            <p:nvPr/>
          </p:nvSpPr>
          <p:spPr bwMode="auto">
            <a:xfrm>
              <a:off x="1152" y="3504"/>
              <a:ext cx="34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clipse">
  <a:themeElements>
    <a:clrScheme name="Eclipse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Eclipse">
      <a:majorFont>
        <a:latin typeface="Arial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SimSun" pitchFamily="2" charset="-122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SimSun" pitchFamily="2" charset="-122"/>
            <a:cs typeface="Arial" charset="0"/>
          </a:defRPr>
        </a:defPPr>
      </a:lstStyle>
    </a:lnDef>
  </a:objectDefaults>
  <a:extraClrSchemeLst>
    <a:extraClrScheme>
      <a:clrScheme name="Eclipse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Eclipse</Template>
  <TotalTime>7220</TotalTime>
  <Pages>29</Pages>
  <Words>218</Words>
  <Application>Microsoft Office PowerPoint</Application>
  <PresentationFormat>Custom</PresentationFormat>
  <Paragraphs>96</Paragraphs>
  <Slides>11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Eclipse</vt:lpstr>
      <vt:lpstr>Introduction to the Z Example Two </vt:lpstr>
      <vt:lpstr>Write Z specifications for the Birthday Book Problem</vt:lpstr>
      <vt:lpstr>The Z specification should include:</vt:lpstr>
      <vt:lpstr>The Birthday Book Z Specification</vt:lpstr>
      <vt:lpstr>The Birthday Book Z Specification</vt:lpstr>
      <vt:lpstr>Birthday Function: Example</vt:lpstr>
      <vt:lpstr>The Birthday Book Z Specification </vt:lpstr>
      <vt:lpstr>The Birthday Book Z Specification</vt:lpstr>
      <vt:lpstr>The Birthday Book Z Specification</vt:lpstr>
      <vt:lpstr>The Birthday Book Z Specification</vt:lpstr>
      <vt:lpstr>The Birthday Book Z Specification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 intro 1</dc:title>
  <dc:subject/>
  <dc:creator>bb</dc:creator>
  <cp:keywords/>
  <dc:description/>
  <cp:lastModifiedBy>AAA</cp:lastModifiedBy>
  <cp:revision>371</cp:revision>
  <cp:lastPrinted>2000-09-08T15:11:28Z</cp:lastPrinted>
  <dcterms:created xsi:type="dcterms:W3CDTF">1998-03-31T10:34:01Z</dcterms:created>
  <dcterms:modified xsi:type="dcterms:W3CDTF">2013-01-21T21:24:58Z</dcterms:modified>
</cp:coreProperties>
</file>